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1"/>
  </p:notesMasterIdLst>
  <p:sldIdLst>
    <p:sldId id="416" r:id="rId5"/>
    <p:sldId id="405" r:id="rId6"/>
    <p:sldId id="426" r:id="rId7"/>
    <p:sldId id="427" r:id="rId8"/>
    <p:sldId id="425" r:id="rId9"/>
    <p:sldId id="389" r:id="rId10"/>
    <p:sldId id="428" r:id="rId11"/>
    <p:sldId id="421" r:id="rId12"/>
    <p:sldId id="429" r:id="rId13"/>
    <p:sldId id="430" r:id="rId14"/>
    <p:sldId id="431" r:id="rId15"/>
    <p:sldId id="422" r:id="rId16"/>
    <p:sldId id="423" r:id="rId17"/>
    <p:sldId id="408" r:id="rId18"/>
    <p:sldId id="411" r:id="rId19"/>
    <p:sldId id="39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B5595A-F953-4368-94DE-8E4DA07AE76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039FFC-6595-4F99-914B-284F04DF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8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9FFC-6595-4F99-914B-284F04DFC8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EC9B-29D1-C34A-9DF6-4699A88A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1096625" cy="87788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290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7358-7160-5749-B1CB-72DC05EA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E7DF7-1E5E-2446-8F2A-39A32B299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D6494-1B54-F84D-BE37-D190B8F24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976FD-50E9-DC4C-9442-F7644BF3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1B363-F0E3-B242-A90A-89B496FB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8AA82-9CF3-4840-9841-F6374319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0E90-0723-6D4B-B3B2-33322775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BE8CC-C51A-5D4A-ABBE-755CF240B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4314-509D-004D-BD90-57D499B4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3189A-8889-9A4C-9BF0-A1F4DE4F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841F-BA52-6B41-A72E-3E74E229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45FEC-E1CD-4545-B4F3-CDAFCF432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6001E-F339-FD47-ACD4-1BFF33D12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0AC9-1068-8240-939B-36CFF7C9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28C9B-9219-3C42-BCD3-8DEE95F5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1275-FECD-7F4E-BAC7-C8641830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fcf0e4216_0_711"/>
          <p:cNvSpPr txBox="1">
            <a:spLocks noGrp="1"/>
          </p:cNvSpPr>
          <p:nvPr>
            <p:ph type="title"/>
          </p:nvPr>
        </p:nvSpPr>
        <p:spPr>
          <a:xfrm>
            <a:off x="159373" y="104591"/>
            <a:ext cx="10972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gbfcf0e4216_0_7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gbfcf0e4216_0_7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gbfcf0e4216_0_7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0" name="Google Shape;340;gbfcf0e4216_0_711"/>
          <p:cNvSpPr txBox="1">
            <a:spLocks noGrp="1"/>
          </p:cNvSpPr>
          <p:nvPr>
            <p:ph type="body" idx="1"/>
          </p:nvPr>
        </p:nvSpPr>
        <p:spPr>
          <a:xfrm>
            <a:off x="317653" y="808214"/>
            <a:ext cx="10972800" cy="5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41" name="Google Shape;341;gbfcf0e4216_0_711"/>
          <p:cNvCxnSpPr/>
          <p:nvPr/>
        </p:nvCxnSpPr>
        <p:spPr>
          <a:xfrm>
            <a:off x="211683" y="701584"/>
            <a:ext cx="117404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8915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BA40-CFE1-FB45-80AD-447991057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29E74-3FC1-EE48-AB3F-6D719DD1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97152-FA0F-5449-B988-88BB3BBA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CF185-663A-FE40-8183-E9496BEB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6EFF5-44E1-E34A-A6DE-C9C0EE00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671E-4AA1-3F4A-9719-8F5466BF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5F95-4D47-EF48-BB85-3F545C9B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A8A75-C1A4-D341-971C-7CDF02D2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29E5-35D2-B44B-9457-5ABC28F3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10F12-147F-C34D-A6EE-5F5D7ACC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CA2F-05E3-BB49-9B5A-373E4331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CDC35-7E67-6C4B-9D38-A47E18D19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ADD7-1AC9-CC4E-AE87-2AFC2CA2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CD35-020C-CB4C-B1DE-161C7A65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9E98-12CA-9D46-B07A-15CD3763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6A3A-7559-2A46-838B-DA8C359B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440F-5453-EE40-A7E7-FBEC1E9EF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68605-003B-BA48-AB95-CFAC821B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3099-2D57-604F-BB60-D87E02B4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D5F56-2702-B140-83C1-7FABA8FA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7D758-74D2-5544-9BAB-F00D9E2F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32D0-E499-A843-A8C5-36D48675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DE46B-A228-CB45-BCA7-759E64480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4018C-78FE-F644-84A0-278F9FF30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1CED3-431A-1348-8281-51B5F3D8B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5B723-CB06-C541-BD64-B003B36FE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7E2F1-FB58-D046-AA55-677E7E76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E196E-CA92-A643-B3E3-0C16F5AE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5F58F-FB05-D64B-A0E7-A6F140D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7D16-B6F2-A14C-B7C8-3B8113FD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B3A7F-6D33-7B4F-B405-A5000D21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BAFF8-E7D3-FF4B-BA12-083FCEF0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47A2F-E8EE-064C-87AD-3FF1E8C4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20722-0424-4D48-8D74-494F65EE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B5E44-07A2-5C41-A097-5026361C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06F4B-6EC7-A442-8656-B354C94B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53F6-57B4-9B4F-BAEE-EB704BF1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CC26-1719-0041-9573-EF3475C0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06ECF-0288-B749-8768-1B21C1746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009F6-6A44-574A-84BD-16445C38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E501-055E-C54B-901B-24FA7C04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AF9E1-BF24-7743-B281-3B474504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74B6AD-9F56-E044-B879-C749CBB4FEF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1"/>
            <a:ext cx="12192000" cy="1303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A1A4E-B349-FF4E-9CA3-80EB93DCAAEF}"/>
              </a:ext>
            </a:extLst>
          </p:cNvPr>
          <p:cNvSpPr txBox="1"/>
          <p:nvPr userDrawn="1"/>
        </p:nvSpPr>
        <p:spPr>
          <a:xfrm>
            <a:off x="8949449" y="6517532"/>
            <a:ext cx="28793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Purdue University is an Equal Access / 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19843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.purdue.edu/stories/agricultural-biological-engineering-program-earns-number-1-rankin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ABE/academics/undergraduate/a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ABE/academics/undergraduate/b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purdue.edu/preview_program.php?catoid=14&amp;poid=1917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gineering.purdue.edu/ENE/Academics/Undergrad/FYE/ENGR13100" TargetMode="External"/><Relationship Id="rId13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PHYS+17200&amp;filter%5Bexact_match%5D=1" TargetMode="External"/><Relationship Id="rId3" Type="http://schemas.openxmlformats.org/officeDocument/2006/relationships/hyperlink" Target="https://catalog.purdue.edu/search_advanced.php?cur_cat_oid=17&amp;search_database=Search&amp;search_db=Search&amp;cpage=1&amp;ecpage=1&amp;ppage=1&amp;spage=1&amp;tpage=1&amp;location=33&amp;filter%5Bchosen_locations%5D=&amp;filter%5Bkeyword%5D=CHM+11520&amp;filter%5Bexact_match%5D=1" TargetMode="External"/><Relationship Id="rId7" Type="http://schemas.openxmlformats.org/officeDocument/2006/relationships/hyperlink" Target="https://catalog.purdue.edu/search_advanced.php?cur_cat_oid=15&amp;search_database=Search&amp;search_db=Search&amp;cpage=1&amp;ecpage=1&amp;ppage=1&amp;spage=1&amp;tpage=1&amp;location=33&amp;filter%5Bkeyword%5D=cs+17700&amp;filter%5Bexact_match%5D=1" TargetMode="External"/><Relationship Id="rId12" Type="http://schemas.openxmlformats.org/officeDocument/2006/relationships/hyperlink" Target="https://www.purdue.edu/provost/students/s-initiatives/curriculum/courses.html" TargetMode="External"/><Relationship Id="rId2" Type="http://schemas.openxmlformats.org/officeDocument/2006/relationships/hyperlink" Target="https://catalog.purdue.edu/search_advanced.php?cur_cat_oid=17&amp;search_database=Search&amp;search_db=Search&amp;cpage=1&amp;ecpage=1&amp;ppage=1&amp;spage=1&amp;tpage=1&amp;location=33&amp;filter%5Bchosen_locations%5D=&amp;filter%5Bkeyword%5D=CHM+11510&amp;filter%5Bexact_match%5D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CS+15900&amp;filter%5Bexact_match%5D=1" TargetMode="External"/><Relationship Id="rId11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MA+16600&amp;filter%5Bexact_match%5D=1" TargetMode="External"/><Relationship Id="rId5" Type="http://schemas.openxmlformats.org/officeDocument/2006/relationships/hyperlink" Target="https://catalog.purdue.edu/search_advanced.php?cur_cat_oid=17&amp;search_database=Search&amp;search_db=Search&amp;cpage=1&amp;ecpage=1&amp;ppage=1&amp;spage=1&amp;tpage=1&amp;location=33&amp;filter%5Bchosen_locations%5D=&amp;filter%5Bkeyword%5D=CHM+11620&amp;filter%5Bexact_match%5D=1" TargetMode="External"/><Relationship Id="rId10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MA+16500&amp;filter%5Bexact_match%5D=1" TargetMode="External"/><Relationship Id="rId4" Type="http://schemas.openxmlformats.org/officeDocument/2006/relationships/hyperlink" Target="https://catalog.purdue.edu/search_advanced.php?cur_cat_oid=17&amp;search_database=Search&amp;search_db=Search&amp;cpage=1&amp;ecpage=1&amp;ppage=1&amp;spage=1&amp;tpage=1&amp;location=33&amp;filter%5Bchosen_locations%5D=&amp;filter%5Bkeyword%5D=CHM+11610&amp;filter%5Bexact_match%5D=1" TargetMode="External"/><Relationship Id="rId9" Type="http://schemas.openxmlformats.org/officeDocument/2006/relationships/hyperlink" Target="https://engineering.purdue.edu/ENE/Academics/Undergrad/FYE/ENGR1320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l.mypurdue.purdue.edu/" TargetMode="External"/><Relationship Id="rId2" Type="http://schemas.openxmlformats.org/officeDocument/2006/relationships/hyperlink" Target="https://www.purdue.edu/orientation/purdue102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hyperlink" Target="https://www.purdue.edu/orientation/bgr/preparing-for-bgr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ABE/people/ptProfile?resource_id=11678" TargetMode="External"/><Relationship Id="rId7" Type="http://schemas.openxmlformats.org/officeDocument/2006/relationships/hyperlink" Target="https://engineering.purdue.edu/ABE/people/ptProfile?resource_id=4306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hyperlink" Target="https://engineering.purdue.edu/ABE/people/ptProfile?resource_id=263292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gineering.purdue.edu/ABE/people/ptProfile?resource_id=122962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gineering.purdue.edu/ABE/people/ptProfile?resource_id=291575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ABE/academics/undergraduate/asm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CHM+11100&amp;filter%5Bexact_match%5D=1&amp;filter%5B3%5D=1&amp;filter%5B31%5D=1&amp;filter%5B1%5D=1&amp;filter%5B28%5D=1&amp;filter%5B30%5D=1" TargetMode="External"/><Relationship Id="rId3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ASM+10500&amp;filter%5Bexact_match%5D=1&amp;filter%5B3%5D=1&amp;filter%5B31%5D=1&amp;filter%5B1%5D=1&amp;filter%5B28%5D=1&amp;filter%5B30%5D=1" TargetMode="External"/><Relationship Id="rId7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PHYS+21400&amp;filter%5Bexact_match%5D=1&amp;filter%5B3%5D=1&amp;filter%5B31%5D=1&amp;filter%5B1%5D=1&amp;filter%5B28%5D=1&amp;filter%5B30%5D=1" TargetMode="External"/><Relationship Id="rId12" Type="http://schemas.openxmlformats.org/officeDocument/2006/relationships/hyperlink" Target="https://www.purdue.edu/provost/students/s-initiatives/curriculum/courses.html" TargetMode="External"/><Relationship Id="rId2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AGR+10100&amp;filter%5Bexact_match%5D=1&amp;filter%5B3%5D=1&amp;filter%5B31%5D=1&amp;filter%5B1%5D=1&amp;filter%5B28%5D=1&amp;filter%5B30%5D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asm+10400&amp;filter%5Bexact_match%5D=1&amp;filter%5B3%5D=1&amp;filter%5B31%5D=1&amp;filter%5B1%5D=1&amp;filter%5B28%5D=1&amp;filter%5B30%5D=1" TargetMode="External"/><Relationship Id="rId11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MA+16010&amp;filter%5Bexact_match%5D=1&amp;filter%5B3%5D=1&amp;filter%5B31%5D=1&amp;filter%5B1%5D=1&amp;filter%5B28%5D=1&amp;filter%5B30%5D=1" TargetMode="External"/><Relationship Id="rId5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CHM+11200&amp;filter%5Bexact_match%5D=1&amp;filter%5B3%5D=1&amp;filter%5B31%5D=1&amp;filter%5B1%5D=1&amp;filter%5B28%5D=1&amp;filter%5B30%5D=1" TargetMode="External"/><Relationship Id="rId10" Type="http://schemas.openxmlformats.org/officeDocument/2006/relationships/hyperlink" Target="https://catalog.purdue.edu/search_advanced.php?cur_cat_oid=15&amp;search_database=Search&amp;search_db=Search&amp;cpage=1&amp;ecpage=1&amp;ppage=1&amp;spage=1&amp;tpage=1&amp;location=33&amp;filter%5Bkeyword%5D=econ+25100&amp;filter%5Bexact_match%5D=1" TargetMode="External"/><Relationship Id="rId4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AGR+11100&amp;filter%5Bexact_match%5D=1&amp;filter%5B3%5D=1&amp;filter%5B31%5D=1&amp;filter%5B1%5D=1&amp;filter%5B28%5D=1&amp;filter%5B30%5D=1" TargetMode="External"/><Relationship Id="rId9" Type="http://schemas.openxmlformats.org/officeDocument/2006/relationships/hyperlink" Target="https://catalog.purdue.edu/search_advanced.php?cur_cat_oid=15&amp;search_database=Search&amp;search_db=Search&amp;cpage=1&amp;ecpage=1&amp;ppage=1&amp;spage=1&amp;tpage=1&amp;location=33&amp;filter%5Bkeyword%5D=agec&amp;filter%5Bexact_match%5D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ABE/academics/undergraduate/a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70B5E-8C88-46E7-8ACE-0A71CCCF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59" y="318233"/>
            <a:ext cx="11096625" cy="87788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Welcome to ABE! 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0457A46B-3222-4E0B-883A-900DEE73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903" y="1409508"/>
            <a:ext cx="7932453" cy="52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rdue University Agricultural &amp; Biological Engineering | LinkedIn">
            <a:extLst>
              <a:ext uri="{FF2B5EF4-FFF2-40B4-BE49-F238E27FC236}">
                <a16:creationId xmlns:a16="http://schemas.microsoft.com/office/drawing/2014/main" id="{8690533C-2C93-425C-9914-82922BCF8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2"/>
          <a:stretch/>
        </p:blipFill>
        <p:spPr bwMode="auto">
          <a:xfrm>
            <a:off x="951903" y="1409508"/>
            <a:ext cx="2084807" cy="17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260741-B376-4375-A8C9-1F126EAB0030}"/>
              </a:ext>
            </a:extLst>
          </p:cNvPr>
          <p:cNvSpPr txBox="1"/>
          <p:nvPr/>
        </p:nvSpPr>
        <p:spPr>
          <a:xfrm>
            <a:off x="0" y="391699"/>
            <a:ext cx="10323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Degrees, Majors, and Concentrations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8BBA-9C3D-AF97-38C3-B5273571C238}"/>
              </a:ext>
            </a:extLst>
          </p:cNvPr>
          <p:cNvSpPr txBox="1"/>
          <p:nvPr/>
        </p:nvSpPr>
        <p:spPr>
          <a:xfrm>
            <a:off x="366854" y="1565958"/>
            <a:ext cx="114582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Bachelor of Science in Agricultural Engineering, BSAGE – ABET Accredited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Major in Environmental and Natural Resources Engineering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Prepares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Apply fundamental engineering Principles alongside the latest technological advancements to address challenges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Soil and plant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Surfaces and groundwater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Air quality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Animal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safety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This program provides a solid foundation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Mechanical design and system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Hydraulics and fluid power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Instrumentation, control systems, and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Finite element analysis for structural integrity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Geotechnical engineering for soil and foundational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Soil and water resource management and engineering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Water quality monitoring and ecological restoration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Forestry, lawn care, and ground maintenance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and fiber production, processing, and sustainability techniques</a:t>
            </a:r>
          </a:p>
        </p:txBody>
      </p:sp>
    </p:spTree>
    <p:extLst>
      <p:ext uri="{BB962C8B-B14F-4D97-AF65-F5344CB8AC3E}">
        <p14:creationId xmlns:p14="http://schemas.microsoft.com/office/powerpoint/2010/main" val="69528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260741-B376-4375-A8C9-1F126EAB0030}"/>
              </a:ext>
            </a:extLst>
          </p:cNvPr>
          <p:cNvSpPr txBox="1"/>
          <p:nvPr/>
        </p:nvSpPr>
        <p:spPr>
          <a:xfrm>
            <a:off x="0" y="383535"/>
            <a:ext cx="10119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Degrees, Majors, and Concentrations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8BBA-9C3D-AF97-38C3-B5273571C238}"/>
              </a:ext>
            </a:extLst>
          </p:cNvPr>
          <p:cNvSpPr txBox="1"/>
          <p:nvPr/>
        </p:nvSpPr>
        <p:spPr>
          <a:xfrm>
            <a:off x="267142" y="1463144"/>
            <a:ext cx="70963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Bachelor of Science in Biological Engineering, BSAGE – ABET Accredited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Prepares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Design and analyze biological systems to create innovative, practical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Equip graduate for successful careers in industries such 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production and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Pharmaceutical and biotechnology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Bioprocessing and biomedical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Prepare for further education opportunities, including graduate school or medical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The program provides a comprehensive foundation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Mechanical design and system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Statistical modeling and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Microbiology and its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Advanced modeling and computations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Biochemical laboratory techniques and 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Physical chemistry principles and their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Sensors, process control, and automation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Biochemistry and it’s role in biological processes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914FF-B30D-07B0-7829-CEF5BB15FE12}"/>
              </a:ext>
            </a:extLst>
          </p:cNvPr>
          <p:cNvSpPr txBox="1"/>
          <p:nvPr/>
        </p:nvSpPr>
        <p:spPr>
          <a:xfrm>
            <a:off x="8165976" y="2267245"/>
            <a:ext cx="35509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Optional Concentrations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Bio Environmental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Cellular and Biomolecular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&amp; Biological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Pharmaceutical Process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6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1096625" cy="877888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Degrees, Majors, and Concentrations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144378" y="1573826"/>
            <a:ext cx="1182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000000"/>
                </a:solidFill>
                <a:latin typeface="Georgia" panose="02040502050405020303" pitchFamily="18" charset="0"/>
                <a:cs typeface="Segoe UI" panose="020B0502040204020203" pitchFamily="34" charset="0"/>
                <a:hlinkClick r:id="rId2"/>
              </a:rPr>
              <a:t>Pre- Agriculture and Biological Engineering (Pre-ABE)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C3B9E-7828-4EEA-8486-0840A046692B}"/>
              </a:ext>
            </a:extLst>
          </p:cNvPr>
          <p:cNvSpPr/>
          <p:nvPr/>
        </p:nvSpPr>
        <p:spPr>
          <a:xfrm>
            <a:off x="406572" y="2217271"/>
            <a:ext cx="1130005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Difference between Pre-ABE and First – Year Engineering: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Pre-ABE Offers an alternative pathway to First-Year Engineering, with the same required courses.</a:t>
            </a:r>
            <a:endParaRPr lang="en-US" dirty="0">
              <a:solidFill>
                <a:srgbClr val="0070C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Thanks to a strong connection with Agriculture, we provide the unique opportunity for engineering students to join our program as freshman.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Upon successfully completing the one-year Pre-ABE curriculum students can seamlessly transition into their desired professional program within Agricultural and </a:t>
            </a:r>
            <a:r>
              <a:rPr lang="en-US">
                <a:latin typeface="Georgia" panose="02040502050405020303" pitchFamily="18" charset="0"/>
                <a:cs typeface="Segoe UI" panose="020B0502040204020203" pitchFamily="34" charset="0"/>
              </a:rPr>
              <a:t>Biological Engineering.</a:t>
            </a:r>
            <a:endParaRPr lang="en-US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fontAlgn="base"/>
            <a:endParaRPr lang="en-US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fontAlgn="base"/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Perks of Pre-ABE: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Meet regularly with an Academic Advisor from the ABE department for personalized Guidance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Receive invitations to exclusive ABE events, providing opportunities to connect with faculty and fellow ABE Students.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  <a:cs typeface="Segoe UI" panose="020B0502040204020203" pitchFamily="34" charset="0"/>
              </a:rPr>
              <a:t>Enjoy a smooth and streamlined transition into your professional program.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7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5A094-D594-4BF5-A225-5546FB9950DC}"/>
              </a:ext>
            </a:extLst>
          </p:cNvPr>
          <p:cNvSpPr/>
          <p:nvPr/>
        </p:nvSpPr>
        <p:spPr>
          <a:xfrm>
            <a:off x="117383" y="412783"/>
            <a:ext cx="9825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Pre-ABE - Typical First Year Courses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548185-3796-4199-AC39-EC031B28D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97271"/>
              </p:ext>
            </p:extLst>
          </p:nvPr>
        </p:nvGraphicFramePr>
        <p:xfrm>
          <a:off x="293534" y="1392056"/>
          <a:ext cx="10325583" cy="4899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2550">
                  <a:extLst>
                    <a:ext uri="{9D8B030D-6E8A-4147-A177-3AD203B41FA5}">
                      <a16:colId xmlns:a16="http://schemas.microsoft.com/office/drawing/2014/main" val="265896782"/>
                    </a:ext>
                  </a:extLst>
                </a:gridCol>
                <a:gridCol w="1149184">
                  <a:extLst>
                    <a:ext uri="{9D8B030D-6E8A-4147-A177-3AD203B41FA5}">
                      <a16:colId xmlns:a16="http://schemas.microsoft.com/office/drawing/2014/main" val="72509031"/>
                    </a:ext>
                  </a:extLst>
                </a:gridCol>
                <a:gridCol w="150972">
                  <a:extLst>
                    <a:ext uri="{9D8B030D-6E8A-4147-A177-3AD203B41FA5}">
                      <a16:colId xmlns:a16="http://schemas.microsoft.com/office/drawing/2014/main" val="444021062"/>
                    </a:ext>
                  </a:extLst>
                </a:gridCol>
                <a:gridCol w="2434296">
                  <a:extLst>
                    <a:ext uri="{9D8B030D-6E8A-4147-A177-3AD203B41FA5}">
                      <a16:colId xmlns:a16="http://schemas.microsoft.com/office/drawing/2014/main" val="612832612"/>
                    </a:ext>
                  </a:extLst>
                </a:gridCol>
                <a:gridCol w="905586">
                  <a:extLst>
                    <a:ext uri="{9D8B030D-6E8A-4147-A177-3AD203B41FA5}">
                      <a16:colId xmlns:a16="http://schemas.microsoft.com/office/drawing/2014/main" val="2446697939"/>
                    </a:ext>
                  </a:extLst>
                </a:gridCol>
                <a:gridCol w="963173">
                  <a:extLst>
                    <a:ext uri="{9D8B030D-6E8A-4147-A177-3AD203B41FA5}">
                      <a16:colId xmlns:a16="http://schemas.microsoft.com/office/drawing/2014/main" val="3603685010"/>
                    </a:ext>
                  </a:extLst>
                </a:gridCol>
                <a:gridCol w="2347714">
                  <a:extLst>
                    <a:ext uri="{9D8B030D-6E8A-4147-A177-3AD203B41FA5}">
                      <a16:colId xmlns:a16="http://schemas.microsoft.com/office/drawing/2014/main" val="943567422"/>
                    </a:ext>
                  </a:extLst>
                </a:gridCol>
                <a:gridCol w="1512108">
                  <a:extLst>
                    <a:ext uri="{9D8B030D-6E8A-4147-A177-3AD203B41FA5}">
                      <a16:colId xmlns:a16="http://schemas.microsoft.com/office/drawing/2014/main" val="974186522"/>
                    </a:ext>
                  </a:extLst>
                </a:gridCol>
              </a:tblGrid>
              <a:tr h="4206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Credits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Fall 1</a:t>
                      </a:r>
                      <a:r>
                        <a:rPr lang="en-US" sz="1400" baseline="30000" dirty="0">
                          <a:latin typeface="Georgia" panose="02040502050405020303" pitchFamily="18" charset="0"/>
                        </a:rPr>
                        <a:t>st</a:t>
                      </a:r>
                      <a:r>
                        <a:rPr lang="en-US" sz="1400" dirty="0">
                          <a:latin typeface="Georgia" panose="02040502050405020303" pitchFamily="18" charset="0"/>
                        </a:rPr>
                        <a:t>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Credits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Spring 1</a:t>
                      </a:r>
                      <a:r>
                        <a:rPr lang="en-US" sz="1400" baseline="30000" dirty="0">
                          <a:latin typeface="Georgia" panose="02040502050405020303" pitchFamily="18" charset="0"/>
                        </a:rPr>
                        <a:t>st</a:t>
                      </a:r>
                      <a:r>
                        <a:rPr lang="en-US" sz="1400" dirty="0">
                          <a:latin typeface="Georgia" panose="02040502050405020303" pitchFamily="18" charset="0"/>
                        </a:rPr>
                        <a:t>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0082"/>
                  </a:ext>
                </a:extLst>
              </a:tr>
              <a:tr h="17317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2"/>
                        </a:rPr>
                        <a:t>CHM 11510 </a:t>
                      </a:r>
                      <a:r>
                        <a:rPr lang="en-US" sz="1400" dirty="0">
                          <a:latin typeface="Georgia" panose="02040502050405020303" pitchFamily="18" charset="0"/>
                        </a:rPr>
                        <a:t>&amp; </a:t>
                      </a:r>
                      <a:r>
                        <a:rPr lang="en-US" sz="1400" dirty="0">
                          <a:latin typeface="Georgia" panose="02040502050405020303" pitchFamily="18" charset="0"/>
                          <a:hlinkClick r:id="rId3"/>
                        </a:rPr>
                        <a:t>CHM 1520 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General Chemistry I (CHM 11510)</a:t>
                      </a: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General Chemistry I – Laboratory (CHM 11520)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Chemistry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4"/>
                        </a:rPr>
                        <a:t>CHM 11610 </a:t>
                      </a:r>
                      <a:r>
                        <a:rPr lang="en-US" sz="1400" dirty="0">
                          <a:latin typeface="Georgia" panose="02040502050405020303" pitchFamily="18" charset="0"/>
                        </a:rPr>
                        <a:t>&amp; </a:t>
                      </a:r>
                      <a:r>
                        <a:rPr lang="en-US" sz="1400" dirty="0">
                          <a:latin typeface="Georgia" panose="02040502050405020303" pitchFamily="18" charset="0"/>
                          <a:hlinkClick r:id="rId5"/>
                        </a:rPr>
                        <a:t>CHM 11620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or </a:t>
                      </a: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6"/>
                        </a:rPr>
                        <a:t>CS 15900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or </a:t>
                      </a: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7"/>
                        </a:rPr>
                        <a:t>CS 17700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eorgia" panose="02040502050405020303" pitchFamily="18" charset="0"/>
                        </a:rPr>
                        <a:t>General Chemistry II</a:t>
                      </a: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Or </a:t>
                      </a: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C Programming</a:t>
                      </a: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Or</a:t>
                      </a:r>
                    </a:p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Programming with Multimedia Objects (Preferred)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General Chemistry II</a:t>
                      </a:r>
                    </a:p>
                    <a:p>
                      <a:pPr algn="l"/>
                      <a:r>
                        <a:rPr lang="en-US" dirty="0"/>
                        <a:t>Or </a:t>
                      </a:r>
                    </a:p>
                    <a:p>
                      <a:pPr algn="l"/>
                      <a:r>
                        <a:rPr lang="en-US" dirty="0"/>
                        <a:t>C Programming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465034"/>
                  </a:ext>
                </a:extLst>
              </a:tr>
              <a:tr h="5938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8"/>
                        </a:rPr>
                        <a:t>ENGR 13100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Transforming Ideas to Innovation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Transforming Ideas to Innovation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9"/>
                        </a:rPr>
                        <a:t>ENGR 13200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eorgia" panose="02040502050405020303" pitchFamily="18" charset="0"/>
                        </a:rPr>
                        <a:t>Transforming Ideas to Innovation II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Transforming Ideas to Innovation II</a:t>
                      </a:r>
                    </a:p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1767"/>
                  </a:ext>
                </a:extLst>
              </a:tr>
              <a:tr h="5938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10"/>
                        </a:rPr>
                        <a:t>MA 16500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Analytic Geometry and Calculus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Analytic Geometry and Calculus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11"/>
                        </a:rPr>
                        <a:t>MA 16600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Analytic Geometry and Calculus II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dirty="0"/>
                        <a:t>Analytic Geometry and Calculus 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452268"/>
                  </a:ext>
                </a:extLst>
              </a:tr>
              <a:tr h="5938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12"/>
                        </a:rPr>
                        <a:t>Human Cultures: Humanities Selective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13"/>
                        </a:rPr>
                        <a:t>PHYS 17200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Modern Mechanics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dirty="0"/>
                        <a:t>Modern Mechanics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0282"/>
                  </a:ext>
                </a:extLst>
              </a:tr>
              <a:tr h="5938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3-4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12"/>
                        </a:rPr>
                        <a:t>Written Communication Selective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12"/>
                        </a:rPr>
                        <a:t>Oral Communication Selective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8"/>
                  </a:ext>
                </a:extLst>
              </a:tr>
              <a:tr h="2935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17-18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16-17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774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748129-0528-4882-B37A-F0AFB9A0F41A}"/>
              </a:ext>
            </a:extLst>
          </p:cNvPr>
          <p:cNvSpPr txBox="1"/>
          <p:nvPr/>
        </p:nvSpPr>
        <p:spPr>
          <a:xfrm>
            <a:off x="587140" y="6291328"/>
            <a:ext cx="1119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AP/Dual credit may affect first-semester course selection. Your advisor will discuss options with you during your All Aboard registration appointment.</a:t>
            </a:r>
          </a:p>
        </p:txBody>
      </p:sp>
    </p:spTree>
    <p:extLst>
      <p:ext uri="{BB962C8B-B14F-4D97-AF65-F5344CB8AC3E}">
        <p14:creationId xmlns:p14="http://schemas.microsoft.com/office/powerpoint/2010/main" val="41065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A487C-DDC6-4FCF-8F5E-D1218904D8FF}"/>
              </a:ext>
            </a:extLst>
          </p:cNvPr>
          <p:cNvSpPr txBox="1"/>
          <p:nvPr/>
        </p:nvSpPr>
        <p:spPr>
          <a:xfrm>
            <a:off x="462013" y="339657"/>
            <a:ext cx="10179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All Aboard Registration Process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A9B77-CB99-4693-B632-F82AB9C82260}"/>
              </a:ext>
            </a:extLst>
          </p:cNvPr>
          <p:cNvSpPr txBox="1"/>
          <p:nvPr/>
        </p:nvSpPr>
        <p:spPr>
          <a:xfrm>
            <a:off x="236763" y="1385930"/>
            <a:ext cx="114218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ABE Advisors will be conducting Registration Appointments between May 19</a:t>
            </a:r>
            <a:r>
              <a:rPr lang="en-US" b="1" baseline="30000" dirty="0">
                <a:latin typeface="Georgia" panose="02040502050405020303" pitchFamily="18" charset="0"/>
              </a:rPr>
              <a:t>th</a:t>
            </a:r>
            <a:r>
              <a:rPr lang="en-US" b="1" dirty="0">
                <a:latin typeface="Georgia" panose="02040502050405020303" pitchFamily="18" charset="0"/>
              </a:rPr>
              <a:t> and July 1</a:t>
            </a:r>
            <a:r>
              <a:rPr lang="en-US" b="1" baseline="30000" dirty="0">
                <a:latin typeface="Georgia" panose="02040502050405020303" pitchFamily="18" charset="0"/>
              </a:rPr>
              <a:t>st</a:t>
            </a:r>
            <a:r>
              <a:rPr lang="en-US" b="1" dirty="0">
                <a:latin typeface="Georgia" panose="02040502050405020303" pitchFamily="18" charset="0"/>
              </a:rPr>
              <a:t>  </a:t>
            </a:r>
          </a:p>
          <a:p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Watch your Purdue email for an invitation to schedule your registration appointment.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Appointments will be held online via ZOOM*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Have access to a computer or laptop which will make the registration process run smoother.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Prepare for your Advising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We want to get to know YOU – be prepared to tell us a little about yourself (hobbies, interests, career goals, </a:t>
            </a:r>
            <a:r>
              <a:rPr lang="en-US" sz="1600" dirty="0" err="1">
                <a:latin typeface="Georgia" panose="02040502050405020303" pitchFamily="18" charset="0"/>
              </a:rPr>
              <a:t>etc</a:t>
            </a:r>
            <a:r>
              <a:rPr lang="en-US" sz="1600" dirty="0">
                <a:latin typeface="Georgia" panose="02040502050405020303" pitchFamily="18" charset="0"/>
              </a:rPr>
              <a:t>)!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Keep your list of earned/expected AP and Dual credits handy so we can discuss how/if you want to apply them to your degree.  (Be sure you entered these courses on your Student Information Form!)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Send all transcripts to Purdue as soon as possible so those can get applied to your student record.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Prepare a list of questions for your advisor – questions can be about academics, transitioning to Purdue from high school, campus resources and opportunities, </a:t>
            </a:r>
            <a:r>
              <a:rPr lang="en-US" sz="1600" dirty="0" err="1">
                <a:latin typeface="Georgia" panose="02040502050405020303" pitchFamily="18" charset="0"/>
              </a:rPr>
              <a:t>etc</a:t>
            </a:r>
            <a:r>
              <a:rPr lang="en-US" sz="1600" dirty="0">
                <a:latin typeface="Georgia" panose="02040502050405020303" pitchFamily="18" charset="0"/>
              </a:rPr>
              <a:t> – don’t hesitate to ask – we’re here to help!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anose="02040502050405020303" pitchFamily="18" charset="0"/>
              </a:rPr>
              <a:t>*If you do not have access to a computer, a phone appointment is an option, please indicate your need for an alternative meeting mode when you register for your appointment.</a:t>
            </a:r>
          </a:p>
        </p:txBody>
      </p:sp>
    </p:spTree>
    <p:extLst>
      <p:ext uri="{BB962C8B-B14F-4D97-AF65-F5344CB8AC3E}">
        <p14:creationId xmlns:p14="http://schemas.microsoft.com/office/powerpoint/2010/main" val="294019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A487C-DDC6-4FCF-8F5E-D1218904D8FF}"/>
              </a:ext>
            </a:extLst>
          </p:cNvPr>
          <p:cNvSpPr txBox="1"/>
          <p:nvPr/>
        </p:nvSpPr>
        <p:spPr>
          <a:xfrm>
            <a:off x="199642" y="386743"/>
            <a:ext cx="10245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Next Steps following Registration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517FF-2D68-4CEB-9F8A-30381D1D8293}"/>
              </a:ext>
            </a:extLst>
          </p:cNvPr>
          <p:cNvSpPr txBox="1"/>
          <p:nvPr/>
        </p:nvSpPr>
        <p:spPr>
          <a:xfrm>
            <a:off x="99710" y="1225689"/>
            <a:ext cx="1080917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Enjoy the remainder of your time before classes start!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Complete </a:t>
            </a:r>
            <a:r>
              <a:rPr lang="en-US" dirty="0">
                <a:latin typeface="Georgia" panose="02040502050405020303" pitchFamily="18" charset="0"/>
                <a:hlinkClick r:id="rId2"/>
              </a:rPr>
              <a:t>Purdue 102 </a:t>
            </a:r>
            <a:r>
              <a:rPr lang="en-US" dirty="0">
                <a:latin typeface="Georgia" panose="02040502050405020303" pitchFamily="18" charset="0"/>
              </a:rPr>
              <a:t>and all items on your </a:t>
            </a:r>
            <a:r>
              <a:rPr lang="en-US" dirty="0">
                <a:latin typeface="Georgia" panose="02040502050405020303" pitchFamily="18" charset="0"/>
                <a:hlinkClick r:id="rId3"/>
              </a:rPr>
              <a:t>New Student Task List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View your finalized Fall 2025 schedule. Schedules will be available July 24</a:t>
            </a:r>
            <a:r>
              <a:rPr lang="en-US" baseline="30000" dirty="0">
                <a:latin typeface="Georgia" panose="02040502050405020303" pitchFamily="18" charset="0"/>
              </a:rPr>
              <a:t>th</a:t>
            </a:r>
            <a:r>
              <a:rPr lang="en-US" dirty="0">
                <a:latin typeface="Georgia" panose="02040502050405020303" pitchFamily="18" charset="0"/>
              </a:rPr>
              <a:t> by 5 p.m.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Schedule modification may be made beginning July 28th, but only after consultation with your advisor!</a:t>
            </a:r>
            <a:r>
              <a:rPr lang="en-US" u="sng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Confirm your enrollment and meet financial obligations.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Register for and attend an </a:t>
            </a:r>
            <a:r>
              <a:rPr lang="en-US" dirty="0">
                <a:latin typeface="Georgia" panose="02040502050405020303" pitchFamily="18" charset="0"/>
                <a:hlinkClick r:id="rId4"/>
              </a:rPr>
              <a:t>Orientation Program</a:t>
            </a:r>
            <a:r>
              <a:rPr lang="en-US" dirty="0">
                <a:latin typeface="Georgia" panose="02040502050405020303" pitchFamily="18" charset="0"/>
              </a:rPr>
              <a:t>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Registration is open now through July 31, 2025 for Boiler Cold Rush!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Boiler Cold Rush will take place August 17-19, 2025.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Classes Begin – Monday, August 25, 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759E1-3C59-4BC6-BA40-D9613866DE60}"/>
              </a:ext>
            </a:extLst>
          </p:cNvPr>
          <p:cNvSpPr/>
          <p:nvPr/>
        </p:nvSpPr>
        <p:spPr>
          <a:xfrm>
            <a:off x="293675" y="6002637"/>
            <a:ext cx="11275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Be sure to check your Purdue email regularly throughout the summer!</a:t>
            </a:r>
          </a:p>
        </p:txBody>
      </p:sp>
      <p:pic>
        <p:nvPicPr>
          <p:cNvPr id="1026" name="Picture 2" descr="Reflection on High School Graduations, 60 Years Apart | Boomer Magazine">
            <a:extLst>
              <a:ext uri="{FF2B5EF4-FFF2-40B4-BE49-F238E27FC236}">
                <a16:creationId xmlns:a16="http://schemas.microsoft.com/office/drawing/2014/main" id="{56517618-0A4B-4E74-B091-EE20EE8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64" y="1325510"/>
            <a:ext cx="2722267" cy="15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0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B928E-07DF-42ED-ADB5-D243EB37F0FD}"/>
              </a:ext>
            </a:extLst>
          </p:cNvPr>
          <p:cNvSpPr txBox="1"/>
          <p:nvPr/>
        </p:nvSpPr>
        <p:spPr>
          <a:xfrm>
            <a:off x="339715" y="402506"/>
            <a:ext cx="9899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WELCOME TO ABE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6503C-BC64-43E7-A015-3B1637699C39}"/>
              </a:ext>
            </a:extLst>
          </p:cNvPr>
          <p:cNvSpPr txBox="1"/>
          <p:nvPr/>
        </p:nvSpPr>
        <p:spPr>
          <a:xfrm>
            <a:off x="405034" y="4404475"/>
            <a:ext cx="431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BOILER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DFBB5-2B16-4926-B9D1-245976530636}"/>
              </a:ext>
            </a:extLst>
          </p:cNvPr>
          <p:cNvSpPr txBox="1"/>
          <p:nvPr/>
        </p:nvSpPr>
        <p:spPr>
          <a:xfrm>
            <a:off x="86627" y="2551837"/>
            <a:ext cx="4042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We can’t wait </a:t>
            </a:r>
          </a:p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for you to join us this Fall!</a:t>
            </a:r>
          </a:p>
        </p:txBody>
      </p:sp>
      <p:pic>
        <p:nvPicPr>
          <p:cNvPr id="3074" name="Picture 2" descr="Purdue Agricultural and Biological Engineering program ranked No. 1 - Purdue  University News">
            <a:extLst>
              <a:ext uri="{FF2B5EF4-FFF2-40B4-BE49-F238E27FC236}">
                <a16:creationId xmlns:a16="http://schemas.microsoft.com/office/drawing/2014/main" id="{B2A26A36-27CA-4931-8ACC-92773A85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11" y="1624202"/>
            <a:ext cx="7620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3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D3731D-57FD-40AC-8D0C-5AFB1D1C5061}"/>
              </a:ext>
            </a:extLst>
          </p:cNvPr>
          <p:cNvSpPr txBox="1"/>
          <p:nvPr/>
        </p:nvSpPr>
        <p:spPr>
          <a:xfrm>
            <a:off x="504020" y="340583"/>
            <a:ext cx="8759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All Aboard ABE Overview</a:t>
            </a:r>
            <a:r>
              <a:rPr lang="en-US" sz="4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6CF7E-A33E-4657-9BB9-8EE531E77C8D}"/>
              </a:ext>
            </a:extLst>
          </p:cNvPr>
          <p:cNvSpPr txBox="1"/>
          <p:nvPr/>
        </p:nvSpPr>
        <p:spPr>
          <a:xfrm>
            <a:off x="504020" y="2121909"/>
            <a:ext cx="110230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  <a:cs typeface="Segoe UI Semibold" panose="020B0702040204020203" pitchFamily="34" charset="0"/>
              </a:rPr>
              <a:t>Meet the Agricultural and Biological Engineering (ABE) Undergraduate Academic Programs Staff</a:t>
            </a:r>
          </a:p>
          <a:p>
            <a:pPr lvl="0"/>
            <a:endParaRPr lang="en-US" sz="2800" dirty="0">
              <a:latin typeface="Georgia" panose="02040502050405020303" pitchFamily="18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  <a:cs typeface="Segoe UI Semibold" panose="020B0702040204020203" pitchFamily="34" charset="0"/>
              </a:rPr>
              <a:t>Best Practices</a:t>
            </a:r>
          </a:p>
          <a:p>
            <a:pPr lvl="0"/>
            <a:endParaRPr lang="en-US" sz="2800" dirty="0">
              <a:latin typeface="Georgia" panose="02040502050405020303" pitchFamily="18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  <a:cs typeface="Segoe UI Semibold" panose="020B0702040204020203" pitchFamily="34" charset="0"/>
              </a:rPr>
              <a:t>Review Degree Programs offered by ABE</a:t>
            </a:r>
          </a:p>
          <a:p>
            <a:pPr lvl="0"/>
            <a:endParaRPr lang="en-US" sz="2800" dirty="0">
              <a:latin typeface="Georgia" panose="02040502050405020303" pitchFamily="18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  <a:cs typeface="Segoe UI Semibold" panose="020B0702040204020203" pitchFamily="34" charset="0"/>
              </a:rPr>
              <a:t>Note upcoming events and important next steps</a:t>
            </a:r>
          </a:p>
        </p:txBody>
      </p:sp>
    </p:spTree>
    <p:extLst>
      <p:ext uri="{BB962C8B-B14F-4D97-AF65-F5344CB8AC3E}">
        <p14:creationId xmlns:p14="http://schemas.microsoft.com/office/powerpoint/2010/main" val="274113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D3731D-57FD-40AC-8D0C-5AFB1D1C5061}"/>
              </a:ext>
            </a:extLst>
          </p:cNvPr>
          <p:cNvSpPr txBox="1"/>
          <p:nvPr/>
        </p:nvSpPr>
        <p:spPr>
          <a:xfrm>
            <a:off x="217926" y="365680"/>
            <a:ext cx="9032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Academic Programs Staff </a:t>
            </a:r>
            <a:endParaRPr lang="en-US" sz="4400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F879A-BB5D-74A3-D1C7-CAAFE234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21" y="1565516"/>
            <a:ext cx="1768640" cy="2016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53FD3-76F8-03F9-47C6-AD4A6EF83310}"/>
              </a:ext>
            </a:extLst>
          </p:cNvPr>
          <p:cNvSpPr txBox="1"/>
          <p:nvPr/>
        </p:nvSpPr>
        <p:spPr>
          <a:xfrm>
            <a:off x="425921" y="3759200"/>
            <a:ext cx="331212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3"/>
              </a:rPr>
              <a:t>Dan Taylor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Academic Coordinator/</a:t>
            </a:r>
          </a:p>
          <a:p>
            <a:r>
              <a:rPr lang="en-US" sz="1400" b="1" dirty="0">
                <a:latin typeface="Georgia" panose="02040502050405020303" pitchFamily="18" charset="0"/>
              </a:rPr>
              <a:t>Assistant to the Department Head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ABE Ambassador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Student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Job Search Tips and Tricks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3383D-249C-2288-D46B-BF6E79485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625" y="1565516"/>
            <a:ext cx="1490101" cy="2068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E6322-B161-D8C3-A85B-929B971D7BD3}"/>
              </a:ext>
            </a:extLst>
          </p:cNvPr>
          <p:cNvSpPr txBox="1"/>
          <p:nvPr/>
        </p:nvSpPr>
        <p:spPr>
          <a:xfrm>
            <a:off x="3831771" y="3866921"/>
            <a:ext cx="386836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5"/>
              </a:rPr>
              <a:t>Brenda Schroeder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Director of Undergraduate Programs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Internship/Co-Op Information &amp;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Study Abroad Information &amp;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Curriculum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Graduation Audits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537FDB-8193-229A-26B8-718C1C839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376" y="1565516"/>
            <a:ext cx="1575557" cy="2100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0437D-83A9-2CB7-20A5-633B4062D38B}"/>
              </a:ext>
            </a:extLst>
          </p:cNvPr>
          <p:cNvSpPr txBox="1"/>
          <p:nvPr/>
        </p:nvSpPr>
        <p:spPr>
          <a:xfrm>
            <a:off x="7700138" y="3960277"/>
            <a:ext cx="436690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7"/>
              </a:rPr>
              <a:t>Yvonne Hardebeck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Senior Undergraduate Program Coordinator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Supports Undergraduate and Graduate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Publishes weekly newsletter (look for her email)</a:t>
            </a:r>
          </a:p>
        </p:txBody>
      </p:sp>
    </p:spTree>
    <p:extLst>
      <p:ext uri="{BB962C8B-B14F-4D97-AF65-F5344CB8AC3E}">
        <p14:creationId xmlns:p14="http://schemas.microsoft.com/office/powerpoint/2010/main" val="29653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D3731D-57FD-40AC-8D0C-5AFB1D1C5061}"/>
              </a:ext>
            </a:extLst>
          </p:cNvPr>
          <p:cNvSpPr txBox="1"/>
          <p:nvPr/>
        </p:nvSpPr>
        <p:spPr>
          <a:xfrm>
            <a:off x="217926" y="365680"/>
            <a:ext cx="8759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Academic Advisors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53FD3-76F8-03F9-47C6-AD4A6EF83310}"/>
              </a:ext>
            </a:extLst>
          </p:cNvPr>
          <p:cNvSpPr txBox="1"/>
          <p:nvPr/>
        </p:nvSpPr>
        <p:spPr>
          <a:xfrm>
            <a:off x="217926" y="3845934"/>
            <a:ext cx="5775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Laurie Snyder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Senior Academic Advisor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Advises Biological Engineering (BE)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Coordinates Transition to Major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Coordinates recruitment sessions for First Year Engineering ( FYE)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36016-3128-CED8-8448-9C1BD83A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26" y="1565516"/>
            <a:ext cx="1774776" cy="2199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B11BF-C987-2040-CA4A-D54130E72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50" y="1540007"/>
            <a:ext cx="1669864" cy="2224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5C6283-BAEC-C532-073B-20588B14057E}"/>
              </a:ext>
            </a:extLst>
          </p:cNvPr>
          <p:cNvSpPr txBox="1"/>
          <p:nvPr/>
        </p:nvSpPr>
        <p:spPr>
          <a:xfrm>
            <a:off x="6198136" y="3845934"/>
            <a:ext cx="59938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5"/>
              </a:rPr>
              <a:t>Samantha Greulach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Academic Advisor</a:t>
            </a:r>
          </a:p>
          <a:p>
            <a:r>
              <a:rPr lang="en-US" sz="1400" dirty="0">
                <a:latin typeface="Georgia" panose="02040502050405020303" pitchFamily="18" charset="0"/>
              </a:rPr>
              <a:t>Duties: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Advises Pre-</a:t>
            </a:r>
            <a:r>
              <a:rPr lang="en-US" sz="1400" dirty="0" err="1">
                <a:latin typeface="Georgia" panose="02040502050405020303" pitchFamily="18" charset="0"/>
              </a:rPr>
              <a:t>Agricutlural</a:t>
            </a:r>
            <a:r>
              <a:rPr lang="en-US" sz="1400" dirty="0">
                <a:latin typeface="Georgia" panose="02040502050405020303" pitchFamily="18" charset="0"/>
              </a:rPr>
              <a:t> and Biological Engineering (PABE), Agricultural Systems Management (ASM, Agricultural Engineering (AE), Environmental and Natural Resources Engineering (ENRE)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Coordinates All Aboard for ABE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69370C-8BEB-472C-BD31-A5A55C8451C4}"/>
              </a:ext>
            </a:extLst>
          </p:cNvPr>
          <p:cNvSpPr txBox="1"/>
          <p:nvPr/>
        </p:nvSpPr>
        <p:spPr>
          <a:xfrm>
            <a:off x="338809" y="322818"/>
            <a:ext cx="9812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Best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8D9D9-F66F-579E-4AB7-DEC9D9BFF1F0}"/>
              </a:ext>
            </a:extLst>
          </p:cNvPr>
          <p:cNvSpPr txBox="1"/>
          <p:nvPr/>
        </p:nvSpPr>
        <p:spPr>
          <a:xfrm>
            <a:off x="212270" y="1453242"/>
            <a:ext cx="116177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Advisors Work Schedule M-F 8am – 5pm EST</a:t>
            </a:r>
          </a:p>
          <a:p>
            <a:endParaRPr lang="en-US" sz="2000" b="1" dirty="0">
              <a:latin typeface="Georgia" panose="02040502050405020303" pitchFamily="18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Check your emails daily (recommended multiple times a 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Also best way to get ahold of your advisor!</a:t>
            </a:r>
          </a:p>
          <a:p>
            <a:endParaRPr lang="en-US" sz="2000" b="1" dirty="0">
              <a:latin typeface="Georgia" panose="02040502050405020303" pitchFamily="18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Include your first/last name and PUID when emailing your advisor </a:t>
            </a:r>
          </a:p>
          <a:p>
            <a:endParaRPr lang="en-US" sz="2000" b="1" dirty="0">
              <a:latin typeface="Georgia" panose="02040502050405020303" pitchFamily="18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If you’d like to include multiple people on an email, please CC the others on the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This allows everyone one the email to know who is involved and work together to solve the issue/concern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Note it may take up to 2 days to get a response</a:t>
            </a:r>
          </a:p>
          <a:p>
            <a:pPr lvl="1"/>
            <a:endParaRPr lang="en-US" sz="2000" b="1" dirty="0">
              <a:latin typeface="Georgia" panose="02040502050405020303" pitchFamily="18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Remember to Include all information in your email – the more detail the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Screenshots are always super helpful – especially if you’re getting an error message</a:t>
            </a:r>
          </a:p>
        </p:txBody>
      </p:sp>
    </p:spTree>
    <p:extLst>
      <p:ext uri="{BB962C8B-B14F-4D97-AF65-F5344CB8AC3E}">
        <p14:creationId xmlns:p14="http://schemas.microsoft.com/office/powerpoint/2010/main" val="322519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19" y="229201"/>
            <a:ext cx="11096625" cy="87788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Undergraduate Degree Options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0" y="1409647"/>
            <a:ext cx="1172877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latin typeface="Georgia" panose="02040502050405020303" pitchFamily="18" charset="0"/>
                <a:cs typeface="Segoe UI" panose="020B0502040204020203" pitchFamily="34" charset="0"/>
              </a:rPr>
              <a:t>Bachelor of Science, BS – Agricultural System Management</a:t>
            </a:r>
          </a:p>
          <a:p>
            <a:pPr algn="ctr" fontAlgn="base"/>
            <a:endParaRPr lang="en-US" sz="2800" b="1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algn="ctr" fontAlgn="base"/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Bachelor of Science in Agricultural Engineering, BSAGE</a:t>
            </a:r>
          </a:p>
          <a:p>
            <a:pPr algn="ctr" fontAlgn="base"/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Agricultural Engineering OR Environmental and Natural Resources Engineering</a:t>
            </a:r>
          </a:p>
          <a:p>
            <a:pPr algn="ctr" fontAlgn="base"/>
            <a:endParaRPr lang="en-US" sz="2800" b="1" dirty="0">
              <a:solidFill>
                <a:srgbClr val="00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algn="ctr" fontAlgn="base"/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Bachelor of Science in Biological Engineering, BSBE</a:t>
            </a:r>
            <a:endParaRPr lang="en-US" sz="2800" dirty="0">
              <a:solidFill>
                <a:srgbClr val="00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algn="ctr" fontAlgn="base"/>
            <a:endParaRPr lang="en-US" sz="32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base"/>
            <a:endParaRPr lang="en-US" sz="20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inherit"/>
            </a:endParaRPr>
          </a:p>
        </p:txBody>
      </p:sp>
      <p:pic>
        <p:nvPicPr>
          <p:cNvPr id="2050" name="Picture 2" descr="https://catalog.purdue.edu/mime/media/9/2198/ABE%202.jpg">
            <a:extLst>
              <a:ext uri="{FF2B5EF4-FFF2-40B4-BE49-F238E27FC236}">
                <a16:creationId xmlns:a16="http://schemas.microsoft.com/office/drawing/2014/main" id="{B8D3BE81-FA07-4A48-936D-4A669465A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2"/>
          <a:stretch/>
        </p:blipFill>
        <p:spPr bwMode="auto">
          <a:xfrm>
            <a:off x="1580442" y="4398486"/>
            <a:ext cx="8723436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260741-B376-4375-A8C9-1F126EAB0030}"/>
              </a:ext>
            </a:extLst>
          </p:cNvPr>
          <p:cNvSpPr txBox="1"/>
          <p:nvPr/>
        </p:nvSpPr>
        <p:spPr>
          <a:xfrm>
            <a:off x="0" y="407219"/>
            <a:ext cx="10282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Degrees, Majors, and Concentrations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8BBA-9C3D-AF97-38C3-B5273571C238}"/>
              </a:ext>
            </a:extLst>
          </p:cNvPr>
          <p:cNvSpPr txBox="1"/>
          <p:nvPr/>
        </p:nvSpPr>
        <p:spPr>
          <a:xfrm>
            <a:off x="214183" y="1376488"/>
            <a:ext cx="116235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Agricultural Systems Management – Bachelor of Science, BS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Optional Concentrations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eorgia" panose="02040502050405020303" pitchFamily="18" charset="0"/>
              </a:rPr>
              <a:t>AgroSecurity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Data &amp; Information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Leadership &amp; Management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Prepares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Organize and manage environmentally stable, technology-driven business, focusing on industry or business projects aimed at delivering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Gain a deep understanding of how equipment and facilities are utilized for plant and animal operations, as well as their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Apply biological sciences to optimize production and ensure the maintenance of top-quality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This program provides a strong foundation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In-depth technical knowledge for selecting and applying advanced technologies in food, feed, fiber, and fuel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Problem-solving skills to address a wide range of business and technical challenged in a rapidly growing field. </a:t>
            </a:r>
          </a:p>
        </p:txBody>
      </p:sp>
    </p:spTree>
    <p:extLst>
      <p:ext uri="{BB962C8B-B14F-4D97-AF65-F5344CB8AC3E}">
        <p14:creationId xmlns:p14="http://schemas.microsoft.com/office/powerpoint/2010/main" val="105067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5A094-D594-4BF5-A225-5546FB9950DC}"/>
              </a:ext>
            </a:extLst>
          </p:cNvPr>
          <p:cNvSpPr/>
          <p:nvPr/>
        </p:nvSpPr>
        <p:spPr>
          <a:xfrm>
            <a:off x="623569" y="381757"/>
            <a:ext cx="8935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ASM</a:t>
            </a: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 - Typical First Year Courses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548185-3796-4199-AC39-EC031B28D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2604"/>
              </p:ext>
            </p:extLst>
          </p:nvPr>
        </p:nvGraphicFramePr>
        <p:xfrm>
          <a:off x="376554" y="1600200"/>
          <a:ext cx="11202976" cy="44086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949">
                  <a:extLst>
                    <a:ext uri="{9D8B030D-6E8A-4147-A177-3AD203B41FA5}">
                      <a16:colId xmlns:a16="http://schemas.microsoft.com/office/drawing/2014/main" val="265896782"/>
                    </a:ext>
                  </a:extLst>
                </a:gridCol>
                <a:gridCol w="1100182">
                  <a:extLst>
                    <a:ext uri="{9D8B030D-6E8A-4147-A177-3AD203B41FA5}">
                      <a16:colId xmlns:a16="http://schemas.microsoft.com/office/drawing/2014/main" val="72509031"/>
                    </a:ext>
                  </a:extLst>
                </a:gridCol>
                <a:gridCol w="159597">
                  <a:extLst>
                    <a:ext uri="{9D8B030D-6E8A-4147-A177-3AD203B41FA5}">
                      <a16:colId xmlns:a16="http://schemas.microsoft.com/office/drawing/2014/main" val="444021062"/>
                    </a:ext>
                  </a:extLst>
                </a:gridCol>
                <a:gridCol w="4233987">
                  <a:extLst>
                    <a:ext uri="{9D8B030D-6E8A-4147-A177-3AD203B41FA5}">
                      <a16:colId xmlns:a16="http://schemas.microsoft.com/office/drawing/2014/main" val="612832612"/>
                    </a:ext>
                  </a:extLst>
                </a:gridCol>
                <a:gridCol w="694756">
                  <a:extLst>
                    <a:ext uri="{9D8B030D-6E8A-4147-A177-3AD203B41FA5}">
                      <a16:colId xmlns:a16="http://schemas.microsoft.com/office/drawing/2014/main" val="2446697939"/>
                    </a:ext>
                  </a:extLst>
                </a:gridCol>
                <a:gridCol w="1054340">
                  <a:extLst>
                    <a:ext uri="{9D8B030D-6E8A-4147-A177-3AD203B41FA5}">
                      <a16:colId xmlns:a16="http://schemas.microsoft.com/office/drawing/2014/main" val="3603685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81353892"/>
                    </a:ext>
                  </a:extLst>
                </a:gridCol>
                <a:gridCol w="2384578">
                  <a:extLst>
                    <a:ext uri="{9D8B030D-6E8A-4147-A177-3AD203B41FA5}">
                      <a16:colId xmlns:a16="http://schemas.microsoft.com/office/drawing/2014/main" val="943567422"/>
                    </a:ext>
                  </a:extLst>
                </a:gridCol>
                <a:gridCol w="752747">
                  <a:extLst>
                    <a:ext uri="{9D8B030D-6E8A-4147-A177-3AD203B41FA5}">
                      <a16:colId xmlns:a16="http://schemas.microsoft.com/office/drawing/2014/main" val="974186522"/>
                    </a:ext>
                  </a:extLst>
                </a:gridCol>
              </a:tblGrid>
              <a:tr h="3004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Credits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Credits 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Spring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0082"/>
                  </a:ext>
                </a:extLst>
              </a:tr>
              <a:tr h="5408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2"/>
                        </a:rPr>
                        <a:t>AGR 10100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Introduction to the College of Agriculture and Purdue University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Chemistry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3"/>
                        </a:rPr>
                        <a:t>ASM 10500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Georgia" panose="02040502050405020303" pitchFamily="18" charset="0"/>
                        </a:rPr>
                        <a:t>Computing Technology With Applications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Computing Technology With Applications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General Chemistry II</a:t>
                      </a:r>
                    </a:p>
                    <a:p>
                      <a:pPr algn="l"/>
                      <a:r>
                        <a:rPr lang="en-US" dirty="0"/>
                        <a:t>Or </a:t>
                      </a:r>
                    </a:p>
                    <a:p>
                      <a:pPr algn="l"/>
                      <a:r>
                        <a:rPr lang="en-US" dirty="0"/>
                        <a:t>C Programming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465034"/>
                  </a:ext>
                </a:extLst>
              </a:tr>
              <a:tr h="510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4"/>
                        </a:rPr>
                        <a:t>AGR 11100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Introduction to Agricultural and Biological Engineering Academic Programs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Transforming Ideas to Innovation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5"/>
                        </a:rPr>
                        <a:t>CHM 11200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Georgia" panose="02040502050405020303" pitchFamily="18" charset="0"/>
                        </a:rPr>
                        <a:t>General Chemistry II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General Chemistry II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Transforming Ideas to Innovation II</a:t>
                      </a:r>
                    </a:p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1767"/>
                  </a:ext>
                </a:extLst>
              </a:tr>
              <a:tr h="510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6"/>
                        </a:rPr>
                        <a:t>ASM 10400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Introduction to Agricultural Systems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Analytic Geometry and Calculus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7"/>
                        </a:rPr>
                        <a:t>PHYS 21400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The Nature of Physics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The Nature of Physics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dirty="0"/>
                        <a:t>Analytic Geometry and Calculus 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452268"/>
                  </a:ext>
                </a:extLst>
              </a:tr>
              <a:tr h="4957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8"/>
                        </a:rPr>
                        <a:t>CHM 11100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General Chemistry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9"/>
                        </a:rPr>
                        <a:t>AGEC 20300 </a:t>
                      </a:r>
                      <a:r>
                        <a:rPr lang="en-US" sz="1400" dirty="0">
                          <a:latin typeface="Georgia" panose="02040502050405020303" pitchFamily="18" charset="0"/>
                        </a:rPr>
                        <a:t>or </a:t>
                      </a:r>
                      <a:r>
                        <a:rPr lang="en-US" sz="1400" dirty="0">
                          <a:latin typeface="Georgia" panose="02040502050405020303" pitchFamily="18" charset="0"/>
                          <a:hlinkClick r:id="rId10"/>
                        </a:rPr>
                        <a:t>ECON 25100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671459"/>
                  </a:ext>
                </a:extLst>
              </a:tr>
              <a:tr h="4957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11"/>
                        </a:rPr>
                        <a:t>MA 16010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</a:rPr>
                        <a:t>Applied Calculus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3-4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eorgia" panose="02040502050405020303" pitchFamily="18" charset="0"/>
                          <a:hlinkClick r:id="rId12"/>
                        </a:rPr>
                        <a:t>Written Communication Selective</a:t>
                      </a:r>
                      <a:r>
                        <a:rPr lang="en-US" sz="1400" dirty="0">
                          <a:latin typeface="Georgia" panose="02040502050405020303" pitchFamily="18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01575"/>
                  </a:ext>
                </a:extLst>
              </a:tr>
              <a:tr h="4957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Georgia" panose="02040502050405020303" pitchFamily="18" charset="0"/>
                          <a:hlinkClick r:id="rId12"/>
                        </a:rPr>
                        <a:t>Human Cultures: Humanities Selective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dirty="0"/>
                        <a:t>Modern Mechanics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0282"/>
                  </a:ext>
                </a:extLst>
              </a:tr>
              <a:tr h="510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eorgia" panose="02040502050405020303" pitchFamily="18" charset="0"/>
                          <a:hlinkClick r:id="rId12"/>
                        </a:rPr>
                        <a:t>Oral Communication Selective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  <a:p>
                      <a:pPr algn="l"/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8"/>
                  </a:ext>
                </a:extLst>
              </a:tr>
              <a:tr h="3079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eorgia" panose="02040502050405020303" pitchFamily="18" charset="0"/>
                        </a:rPr>
                        <a:t>15-16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774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748129-0528-4882-B37A-F0AFB9A0F41A}"/>
              </a:ext>
            </a:extLst>
          </p:cNvPr>
          <p:cNvSpPr txBox="1"/>
          <p:nvPr/>
        </p:nvSpPr>
        <p:spPr>
          <a:xfrm>
            <a:off x="376554" y="6137440"/>
            <a:ext cx="1119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AP/Dual credit may affect first-semester course selection. Your advisor will discuss options with you during your All Aboard registration appointment.</a:t>
            </a:r>
          </a:p>
        </p:txBody>
      </p:sp>
    </p:spTree>
    <p:extLst>
      <p:ext uri="{BB962C8B-B14F-4D97-AF65-F5344CB8AC3E}">
        <p14:creationId xmlns:p14="http://schemas.microsoft.com/office/powerpoint/2010/main" val="155336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260741-B376-4375-A8C9-1F126EAB0030}"/>
              </a:ext>
            </a:extLst>
          </p:cNvPr>
          <p:cNvSpPr txBox="1"/>
          <p:nvPr/>
        </p:nvSpPr>
        <p:spPr>
          <a:xfrm>
            <a:off x="0" y="448849"/>
            <a:ext cx="10249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ABE Degrees, Majors, and Concentrations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8BBA-9C3D-AF97-38C3-B5273571C238}"/>
              </a:ext>
            </a:extLst>
          </p:cNvPr>
          <p:cNvSpPr txBox="1"/>
          <p:nvPr/>
        </p:nvSpPr>
        <p:spPr>
          <a:xfrm>
            <a:off x="380092" y="1348800"/>
            <a:ext cx="1131116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Bachelor of Science in Agricultural Engineering, BSAGE – ABET Accredited 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Major in Agricultural Engineering (Machine Systems)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Prepares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Become a professional engineer in careers focusing on systems, process, and machines that are used to: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Generate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Utilize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Produce Food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Manage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Georgia" panose="02040502050405020303" pitchFamily="18" charset="0"/>
              </a:rPr>
              <a:t>Work </a:t>
            </a:r>
            <a:r>
              <a:rPr lang="en-US" sz="1400" dirty="0">
                <a:latin typeface="Georgia" panose="02040502050405020303" pitchFamily="18" charset="0"/>
              </a:rPr>
              <a:t>in Agricultural Engineering as a leader in the application of new sensing vehicles subject to tough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r>
              <a:rPr lang="en-US" sz="1400" dirty="0">
                <a:latin typeface="Georgia" panose="02040502050405020303" pitchFamily="18" charset="0"/>
              </a:rPr>
              <a:t>This program provides a strong foundation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Mechanical design and system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Hydraulics and fluid power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Instrumentation, controls system, and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Finite element analysis for structural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Electronic, sensors, and smart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Design and operation of machine and systems for agricultural and biological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Materials handling and logistics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Construction and mining equipment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Forestry, lawn care, and grounds maintenance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and fiber production, processing,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0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4EE75F50A6F49BA8BC785518D7B5A" ma:contentTypeVersion="8" ma:contentTypeDescription="Create a new document." ma:contentTypeScope="" ma:versionID="0b63efb9062a1ffa4d6822e3f0655587">
  <xsd:schema xmlns:xsd="http://www.w3.org/2001/XMLSchema" xmlns:xs="http://www.w3.org/2001/XMLSchema" xmlns:p="http://schemas.microsoft.com/office/2006/metadata/properties" xmlns:ns3="58157a8d-43f0-41be-b2e4-d8fd41def91f" targetNamespace="http://schemas.microsoft.com/office/2006/metadata/properties" ma:root="true" ma:fieldsID="a52e0eb57b62d1a4fc6dea582ab5ed15" ns3:_="">
    <xsd:import namespace="58157a8d-43f0-41be-b2e4-d8fd41def9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57a8d-43f0-41be-b2e4-d8fd41def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19DC1-FF49-493A-B607-0EE681CB75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CF949-FC92-471B-AC38-8E7A1E814E4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58157a8d-43f0-41be-b2e4-d8fd41def91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0FA5943-6E41-445A-B582-3B08BD1F4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157a8d-43f0-41be-b2e4-d8fd41def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8794</TotalTime>
  <Words>1649</Words>
  <Application>Microsoft Office PowerPoint</Application>
  <PresentationFormat>Widescreen</PresentationFormat>
  <Paragraphs>286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inherit</vt:lpstr>
      <vt:lpstr>Noto Sans Symbols</vt:lpstr>
      <vt:lpstr>Segoe UI</vt:lpstr>
      <vt:lpstr>Office Theme</vt:lpstr>
      <vt:lpstr>Welcome to ABE!  </vt:lpstr>
      <vt:lpstr>PowerPoint Presentation</vt:lpstr>
      <vt:lpstr>PowerPoint Presentation</vt:lpstr>
      <vt:lpstr>PowerPoint Presentation</vt:lpstr>
      <vt:lpstr>PowerPoint Presentation</vt:lpstr>
      <vt:lpstr>ABE Undergraduate Degree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ABE Degrees, Majors, and Concentrations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Snyder, Laurie A</dc:creator>
  <cp:lastModifiedBy>Samantha Lynn Greulach</cp:lastModifiedBy>
  <cp:revision>151</cp:revision>
  <cp:lastPrinted>2022-03-28T19:55:47Z</cp:lastPrinted>
  <dcterms:created xsi:type="dcterms:W3CDTF">2022-03-22T01:25:36Z</dcterms:created>
  <dcterms:modified xsi:type="dcterms:W3CDTF">2025-03-03T14:08:41Z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0x0101007FE4EE75F50A6F49BA8BC785518D7B5A</vt:lpwstr>
  </property>
  <property fmtid="{D5CDD505-2E9C-101B-9397-08002B2CF9AE}" pid="3" name="MSIP_Label_4044bd30-2ed7-4c9d-9d12-46200872a97b_Enabled">
    <vt:lpwstr>true</vt:lpwstr>
  </property>
  <property fmtid="{D5CDD505-2E9C-101B-9397-08002B2CF9AE}" pid="4" name="MSIP_Label_4044bd30-2ed7-4c9d-9d12-46200872a97b_SetDate">
    <vt:lpwstr>2024-11-21T17:18:35Z</vt:lpwstr>
  </property>
  <property fmtid="{D5CDD505-2E9C-101B-9397-08002B2CF9AE}" pid="5" name="MSIP_Label_4044bd30-2ed7-4c9d-9d12-46200872a97b_Method">
    <vt:lpwstr>Standard</vt:lpwstr>
  </property>
  <property fmtid="{D5CDD505-2E9C-101B-9397-08002B2CF9AE}" pid="6" name="MSIP_Label_4044bd30-2ed7-4c9d-9d12-46200872a97b_Name">
    <vt:lpwstr>defa4170-0d19-0005-0004-bc88714345d2</vt:lpwstr>
  </property>
  <property fmtid="{D5CDD505-2E9C-101B-9397-08002B2CF9AE}" pid="7" name="MSIP_Label_4044bd30-2ed7-4c9d-9d12-46200872a97b_SiteId">
    <vt:lpwstr>4130bd39-7c53-419c-b1e5-8758d6d63f21</vt:lpwstr>
  </property>
  <property fmtid="{D5CDD505-2E9C-101B-9397-08002B2CF9AE}" pid="8" name="MSIP_Label_4044bd30-2ed7-4c9d-9d12-46200872a97b_ActionId">
    <vt:lpwstr>145d71dc-03a4-4d78-9192-a39429300f2c</vt:lpwstr>
  </property>
  <property fmtid="{D5CDD505-2E9C-101B-9397-08002B2CF9AE}" pid="9" name="MSIP_Label_4044bd30-2ed7-4c9d-9d12-46200872a97b_ContentBits">
    <vt:lpwstr>0</vt:lpwstr>
  </property>
</Properties>
</file>